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16" r:id="rId1"/>
  </p:sldMasterIdLst>
  <p:sldIdLst>
    <p:sldId id="272" r:id="rId2"/>
    <p:sldId id="273" r:id="rId3"/>
    <p:sldId id="258" r:id="rId4"/>
    <p:sldId id="278" r:id="rId5"/>
    <p:sldId id="266" r:id="rId6"/>
    <p:sldId id="271" r:id="rId7"/>
    <p:sldId id="277" r:id="rId8"/>
    <p:sldId id="257" r:id="rId9"/>
    <p:sldId id="269" r:id="rId10"/>
    <p:sldId id="260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08E24F-32EE-49FF-9EEE-EFAC15BA4170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B88415-D697-4CC3-9151-C52BD722D1D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0"/>
            <a:ext cx="9414372" cy="49859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We all grew up listening to stories of great courage shown by Superheroes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with magical powers. 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These stories inspire us and act as building blocks of our character.</a:t>
            </a:r>
          </a:p>
          <a:p>
            <a:endParaRPr lang="en-US" dirty="0" smtClean="0">
              <a:latin typeface="+mj-lt"/>
            </a:endParaRPr>
          </a:p>
          <a:p>
            <a:r>
              <a:rPr lang="en-IN" sz="2400" dirty="0" smtClean="0"/>
              <a:t>Who is your favourite superhero?</a:t>
            </a:r>
          </a:p>
          <a:p>
            <a:pPr lvl="0"/>
            <a:r>
              <a:rPr lang="en-US" sz="2400" dirty="0" smtClean="0"/>
              <a:t>What is their superpower ?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Each of us has a Superpower,-something that we are very good at. </a:t>
            </a:r>
          </a:p>
          <a:p>
            <a:pPr lvl="0"/>
            <a:r>
              <a:rPr lang="en-US" sz="2400" dirty="0" smtClean="0"/>
              <a:t>For example, somebody’s Superpower could be helping others,</a:t>
            </a:r>
          </a:p>
          <a:p>
            <a:pPr lvl="0"/>
            <a:r>
              <a:rPr lang="en-US" sz="2400" dirty="0" smtClean="0"/>
              <a:t>singing or doing Math well, etc.</a:t>
            </a:r>
            <a:endParaRPr lang="en-IN" sz="2400" dirty="0" smtClean="0"/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Superheroes don’t exist only in fairy tales, they exist in real life too </a:t>
            </a:r>
          </a:p>
          <a:p>
            <a:r>
              <a:rPr lang="en-IN" dirty="0" smtClean="0"/>
              <a:t> </a:t>
            </a:r>
            <a:endParaRPr lang="en-IN" dirty="0" smtClean="0">
              <a:latin typeface="+mj-lt"/>
            </a:endParaRPr>
          </a:p>
          <a:p>
            <a:endParaRPr lang="en-IN" dirty="0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219199"/>
          </a:xfrm>
        </p:spPr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2514600"/>
            <a:ext cx="9144000" cy="4343400"/>
          </a:xfrm>
        </p:spPr>
        <p:txBody>
          <a:bodyPr>
            <a:normAutofit/>
          </a:bodyPr>
          <a:lstStyle/>
          <a:p>
            <a:pPr lvl="0" algn="l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Children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get into groups and deliberate what </a:t>
            </a:r>
            <a:r>
              <a:rPr lang="en-US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affects and stirs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them. </a:t>
            </a:r>
          </a:p>
          <a:p>
            <a:pPr lvl="0" algn="l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The project should directly bother them in some manner.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The Project should be concrete and should have a long lasting impact.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en-US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The children should choose a project which will make them</a:t>
            </a:r>
            <a:r>
              <a:rPr kumimoji="0" lang="en-US" b="0" i="0" u="none" strike="noStrike" cap="none" normalizeH="0" dirty="0" smtClean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make a difference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828800"/>
            <a:ext cx="9067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"Being the Change, changes the being“</a:t>
            </a:r>
          </a:p>
          <a:p>
            <a:r>
              <a:rPr lang="en-IN" sz="4000" dirty="0" smtClean="0"/>
              <a:t/>
            </a:r>
            <a:br>
              <a:rPr lang="en-IN" sz="4000" dirty="0" smtClean="0"/>
            </a:br>
            <a:r>
              <a:rPr lang="en-US" sz="4000" dirty="0" smtClean="0"/>
              <a:t>Superheroes are not in fairy tales - they are in every child who says I CAN!</a:t>
            </a:r>
            <a:r>
              <a:rPr lang="en-IN" sz="4000" dirty="0" smtClean="0"/>
              <a:t/>
            </a:r>
            <a:br>
              <a:rPr lang="en-IN" sz="4000" dirty="0" smtClean="0"/>
            </a:br>
            <a:endParaRPr lang="en-IN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63021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It is a new generation of Super- heroes.</a:t>
            </a:r>
          </a:p>
          <a:p>
            <a:r>
              <a:rPr lang="en-US" sz="2800" b="1" dirty="0" smtClean="0"/>
              <a:t>These young Superheroes are children from different </a:t>
            </a:r>
          </a:p>
          <a:p>
            <a:r>
              <a:rPr lang="en-US" sz="2800" b="1" dirty="0" smtClean="0"/>
              <a:t>schools  and different parts of the country. </a:t>
            </a:r>
          </a:p>
          <a:p>
            <a:r>
              <a:rPr lang="en-US" sz="2800" b="1" dirty="0" smtClean="0"/>
              <a:t>They realized their superpower, stepped up and </a:t>
            </a:r>
          </a:p>
          <a:p>
            <a:r>
              <a:rPr lang="en-US" sz="2800" b="1" dirty="0" smtClean="0"/>
              <a:t>are changing the world. The two powerful words, </a:t>
            </a:r>
          </a:p>
          <a:p>
            <a:r>
              <a:rPr lang="en-US" sz="2800" b="1" dirty="0" smtClean="0"/>
              <a:t>"I CAN" is their Superpower.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Join the movement of these new age superheroes. </a:t>
            </a:r>
          </a:p>
          <a:p>
            <a:r>
              <a:rPr lang="en-US" sz="2800" b="1" dirty="0" smtClean="0"/>
              <a:t>Come, You CAN make a difference.</a:t>
            </a:r>
            <a:endParaRPr lang="en-IN" sz="2800" b="1" dirty="0" smtClean="0"/>
          </a:p>
          <a:p>
            <a:endParaRPr lang="en-IN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002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cap="all" dirty="0" smtClean="0"/>
              <a:t>			WHY IS KWC IMPORTANT?</a:t>
            </a:r>
            <a:endParaRPr lang="en-US" sz="2800" b="1" cap="all" dirty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To </a:t>
            </a:r>
            <a:r>
              <a:rPr lang="en-US" sz="2800" dirty="0"/>
              <a:t>make </a:t>
            </a:r>
            <a:r>
              <a:rPr lang="en-US" sz="2800" dirty="0" smtClean="0"/>
              <a:t>the society believe </a:t>
            </a:r>
            <a:r>
              <a:rPr lang="en-US" sz="2800" dirty="0"/>
              <a:t>t</a:t>
            </a:r>
            <a:r>
              <a:rPr lang="en-US" sz="2800" dirty="0" smtClean="0"/>
              <a:t>hat </a:t>
            </a:r>
            <a:r>
              <a:rPr lang="en-US" sz="2800" dirty="0"/>
              <a:t>Children </a:t>
            </a:r>
            <a:r>
              <a:rPr lang="en-US" sz="2800" dirty="0" smtClean="0"/>
              <a:t>are </a:t>
            </a:r>
            <a:r>
              <a:rPr lang="en-US" sz="2800" dirty="0"/>
              <a:t>not</a:t>
            </a:r>
            <a:br>
              <a:rPr lang="en-US" sz="2800" dirty="0"/>
            </a:br>
            <a:r>
              <a:rPr lang="en-US" sz="2800" dirty="0" smtClean="0"/>
              <a:t>helpless and making a difference is possible.</a:t>
            </a:r>
          </a:p>
          <a:p>
            <a:pPr>
              <a:buFont typeface="Arial" pitchFamily="34" charset="0"/>
              <a:buChar char="•"/>
            </a:pPr>
            <a:endParaRPr lang="en-US" sz="2800" dirty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To make Children believe in themselves and the power within them in making a difference in them and in the society.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To build in Self </a:t>
            </a:r>
            <a:r>
              <a:rPr lang="en-US" sz="2800" dirty="0"/>
              <a:t>Esteem, Personal Power, Sense of Purpose, </a:t>
            </a:r>
            <a:r>
              <a:rPr lang="en-US" sz="2800" dirty="0" smtClean="0"/>
              <a:t>Responsibility in youth.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/>
              <a:t>To recognize children not only for their academic achievements but </a:t>
            </a:r>
            <a:r>
              <a:rPr lang="en-US" sz="2800" dirty="0" smtClean="0"/>
              <a:t>also for </a:t>
            </a:r>
            <a:r>
              <a:rPr lang="en-US" sz="2800" dirty="0"/>
              <a:t>being socially aware and proactive change agents in their community</a:t>
            </a:r>
            <a:r>
              <a:rPr lang="en-US" sz="28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 lvl="0">
              <a:buFont typeface="Arial" pitchFamily="34" charset="0"/>
              <a:buChar char="•"/>
            </a:pPr>
            <a:endParaRPr lang="en-US" sz="2800" dirty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/>
          </a:p>
          <a:p>
            <a:pPr>
              <a:buFont typeface="Arial" pitchFamily="34" charset="0"/>
              <a:buChar char="•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143000"/>
            <a:ext cx="8974701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To create awareness that kindness is a Gift of God </a:t>
            </a:r>
          </a:p>
          <a:p>
            <a:r>
              <a:rPr lang="en-US" sz="2800" dirty="0" smtClean="0"/>
              <a:t>  and must be practiced everyday to make it a habit</a:t>
            </a:r>
          </a:p>
          <a:p>
            <a:endParaRPr lang="en-IN" sz="2800" dirty="0" smtClean="0"/>
          </a:p>
          <a:p>
            <a:pPr>
              <a:buFont typeface="Arial" pitchFamily="34" charset="0"/>
              <a:buChar char="•"/>
            </a:pPr>
            <a:r>
              <a:rPr lang="en-IN" sz="2800" dirty="0" smtClean="0"/>
              <a:t>Children are the future leaders and we must guide them </a:t>
            </a:r>
          </a:p>
          <a:p>
            <a:r>
              <a:rPr lang="en-IN" sz="2800" dirty="0" smtClean="0"/>
              <a:t>  so that humanity is sustained</a:t>
            </a:r>
          </a:p>
          <a:p>
            <a:endParaRPr lang="en-IN" sz="2800" dirty="0" smtClean="0"/>
          </a:p>
          <a:p>
            <a:pPr>
              <a:buFont typeface="Arial" pitchFamily="34" charset="0"/>
              <a:buChar char="•"/>
            </a:pPr>
            <a:r>
              <a:rPr lang="en-IN" sz="2800" dirty="0" smtClean="0"/>
              <a:t>To respect society and give it back through </a:t>
            </a:r>
            <a:r>
              <a:rPr lang="en-IN" sz="2800" dirty="0" err="1" smtClean="0"/>
              <a:t>Seva</a:t>
            </a:r>
            <a:endParaRPr lang="en-IN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dfcworld.com/images2015/dfc_research.jpg"/>
          <p:cNvPicPr>
            <a:picLocks noChangeAspect="1" noChangeArrowheads="1"/>
          </p:cNvPicPr>
          <p:nvPr/>
        </p:nvPicPr>
        <p:blipFill>
          <a:blip r:embed="rId2" cstate="print"/>
          <a:srcRect t="15556" r="-1667" b="42222"/>
          <a:stretch>
            <a:fillRect/>
          </a:stretch>
        </p:blipFill>
        <p:spPr bwMode="auto">
          <a:xfrm>
            <a:off x="0" y="3276600"/>
            <a:ext cx="9296400" cy="2895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81898" y="609600"/>
            <a:ext cx="510043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2800" b="1" dirty="0" smtClean="0"/>
              <a:t>Excited= Hurray</a:t>
            </a:r>
          </a:p>
          <a:p>
            <a:pPr algn="ctr"/>
            <a:r>
              <a:rPr lang="en-IN" sz="2800" b="1" dirty="0" smtClean="0"/>
              <a:t>Motivated= </a:t>
            </a:r>
            <a:r>
              <a:rPr lang="en-IN" sz="2800" b="1" dirty="0" err="1" smtClean="0"/>
              <a:t>Dil</a:t>
            </a:r>
            <a:r>
              <a:rPr lang="en-IN" sz="2800" b="1" dirty="0" smtClean="0"/>
              <a:t> </a:t>
            </a:r>
            <a:r>
              <a:rPr lang="en-IN" sz="2800" b="1" dirty="0" err="1" smtClean="0"/>
              <a:t>maange</a:t>
            </a:r>
            <a:r>
              <a:rPr lang="en-IN" sz="2800" b="1" dirty="0" smtClean="0"/>
              <a:t> more</a:t>
            </a:r>
          </a:p>
          <a:p>
            <a:pPr algn="ctr"/>
            <a:r>
              <a:rPr lang="en-IN" sz="2800" b="1" dirty="0" smtClean="0"/>
              <a:t>Hopeful= All is well</a:t>
            </a:r>
          </a:p>
          <a:p>
            <a:pPr algn="ctr"/>
            <a:r>
              <a:rPr lang="en-IN" sz="2800" b="1" dirty="0" smtClean="0"/>
              <a:t>Proud</a:t>
            </a:r>
            <a:r>
              <a:rPr lang="en-IN" sz="2800" b="1" smtClean="0"/>
              <a:t>= How’s </a:t>
            </a:r>
            <a:r>
              <a:rPr lang="en-IN" sz="2800" b="1" dirty="0" smtClean="0"/>
              <a:t>the Josh?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dfcworld.com/images2015/dfc_research.jpg"/>
          <p:cNvPicPr>
            <a:picLocks noChangeAspect="1" noChangeArrowheads="1"/>
          </p:cNvPicPr>
          <p:nvPr/>
        </p:nvPicPr>
        <p:blipFill>
          <a:blip r:embed="rId2" cstate="print"/>
          <a:srcRect t="65556" b="2222"/>
          <a:stretch>
            <a:fillRect/>
          </a:stretch>
        </p:blipFill>
        <p:spPr bwMode="auto">
          <a:xfrm>
            <a:off x="0" y="3505200"/>
            <a:ext cx="9144000" cy="22098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62000" y="3124200"/>
            <a:ext cx="2769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REASONS TO BE A KWC</a:t>
            </a:r>
            <a:endParaRPr lang="en-IN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943600" y="3124200"/>
            <a:ext cx="2473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LEARNINGS OF KWC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90800" y="990600"/>
            <a:ext cx="43393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KEY LEARNING OF KWC</a:t>
            </a:r>
            <a:endParaRPr lang="en-IN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1524000"/>
            <a:ext cx="40545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2000" b="1" dirty="0" smtClean="0"/>
              <a:t>SYMPATHY V/S COMPASSION</a:t>
            </a:r>
          </a:p>
          <a:p>
            <a:pPr algn="ctr"/>
            <a:endParaRPr lang="en-IN" sz="2000" b="1" dirty="0" smtClean="0"/>
          </a:p>
          <a:p>
            <a:pPr algn="ctr"/>
            <a:r>
              <a:rPr lang="en-IN" sz="2000" b="1" dirty="0" err="1" smtClean="0"/>
              <a:t>Eg</a:t>
            </a:r>
            <a:r>
              <a:rPr lang="en-IN" sz="2000" b="1" dirty="0" smtClean="0"/>
              <a:t> – an injured dog on the street</a:t>
            </a:r>
            <a:endParaRPr lang="en-IN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1066800"/>
            <a:ext cx="41073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GAME OF GRATITUDE</a:t>
            </a:r>
            <a:endParaRPr lang="en-IN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676400"/>
            <a:ext cx="8921160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IN" sz="2800" dirty="0" smtClean="0"/>
              <a:t>Come up and share what is the one thing you want to</a:t>
            </a:r>
          </a:p>
          <a:p>
            <a:r>
              <a:rPr lang="en-IN" sz="2800" dirty="0" smtClean="0"/>
              <a:t>  thank your mom for?</a:t>
            </a:r>
          </a:p>
          <a:p>
            <a:pPr>
              <a:buFontTx/>
              <a:buChar char="-"/>
            </a:pPr>
            <a:r>
              <a:rPr lang="en-IN" sz="2800" dirty="0" smtClean="0"/>
              <a:t> In everyday life, we forget to thank her for the basics</a:t>
            </a:r>
          </a:p>
          <a:p>
            <a:pPr>
              <a:buFontTx/>
              <a:buChar char="-"/>
            </a:pPr>
            <a:r>
              <a:rPr lang="en-IN" sz="2800" dirty="0" smtClean="0"/>
              <a:t> When we are cold and sick, a blanket keeps us warm. </a:t>
            </a:r>
          </a:p>
          <a:p>
            <a:r>
              <a:rPr lang="en-IN" sz="2800" dirty="0" smtClean="0"/>
              <a:t>   How do we thank it ? By folding and keeping it well</a:t>
            </a:r>
          </a:p>
          <a:p>
            <a:pPr>
              <a:buFontTx/>
              <a:buChar char="-"/>
            </a:pPr>
            <a:r>
              <a:rPr lang="en-IN" sz="2800" dirty="0" smtClean="0"/>
              <a:t> How should we thank our mom for all she does? </a:t>
            </a:r>
          </a:p>
          <a:p>
            <a:r>
              <a:rPr lang="en-IN" sz="2800" dirty="0" smtClean="0"/>
              <a:t>   </a:t>
            </a:r>
            <a:r>
              <a:rPr lang="en-IN" sz="2800" dirty="0" err="1" smtClean="0"/>
              <a:t>Eg</a:t>
            </a:r>
            <a:r>
              <a:rPr lang="en-IN" sz="2800" dirty="0" smtClean="0"/>
              <a:t> pick up toys</a:t>
            </a:r>
          </a:p>
          <a:p>
            <a:endParaRPr lang="en-IN" sz="2800" dirty="0" smtClean="0"/>
          </a:p>
          <a:p>
            <a:r>
              <a:rPr lang="en-IN" sz="2800" dirty="0" smtClean="0"/>
              <a:t>We are blessed. Its time to be a blessing. We are content. </a:t>
            </a:r>
          </a:p>
          <a:p>
            <a:r>
              <a:rPr lang="en-IN" sz="2800" dirty="0" smtClean="0"/>
              <a:t>So how do we thank God? By small acts of </a:t>
            </a:r>
            <a:r>
              <a:rPr lang="en-IN" sz="2800" dirty="0" err="1" smtClean="0"/>
              <a:t>seva</a:t>
            </a:r>
            <a:r>
              <a:rPr lang="en-IN" sz="2800" dirty="0" smtClean="0"/>
              <a:t> to those</a:t>
            </a:r>
          </a:p>
          <a:p>
            <a:r>
              <a:rPr lang="en-IN" sz="2800" dirty="0" smtClean="0"/>
              <a:t>in need</a:t>
            </a:r>
          </a:p>
          <a:p>
            <a:pPr>
              <a:buFontTx/>
              <a:buChar char="-"/>
            </a:pPr>
            <a:endParaRPr lang="en-IN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" y="0"/>
            <a:ext cx="9144000" cy="31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1" i="0" u="none" strike="noStrike" cap="none" normalizeH="0" baseline="0" dirty="0" smtClean="0">
              <a:ln>
                <a:noFill/>
              </a:ln>
              <a:solidFill>
                <a:srgbClr val="848587"/>
              </a:solidFill>
              <a:effectLst/>
              <a:latin typeface="Open Sans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000" b="1" dirty="0">
              <a:solidFill>
                <a:srgbClr val="848587"/>
              </a:solidFill>
              <a:latin typeface="Open Sans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Open Sans"/>
                <a:cs typeface="Arial" pitchFamily="34" charset="0"/>
              </a:rPr>
              <a:t>SUPERPOWER?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Open Sans"/>
                <a:cs typeface="Arial" pitchFamily="34" charset="0"/>
              </a:rPr>
              <a:t>KWC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Open Sans"/>
                <a:cs typeface="Arial" pitchFamily="34" charset="0"/>
              </a:rPr>
              <a:t>offers a simple 4-step design process 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Open Sans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Open Sans"/>
                <a:cs typeface="Arial" pitchFamily="34" charset="0"/>
              </a:rPr>
              <a:t>which develops the values of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Open Sans"/>
                <a:cs typeface="Arial" pitchFamily="34" charset="0"/>
              </a:rPr>
              <a:t>empathy,ethics,engagement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Open Sans"/>
                <a:cs typeface="Arial" pitchFamily="34" charset="0"/>
              </a:rPr>
              <a:t> and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Open Sans"/>
                <a:cs typeface="Arial" pitchFamily="34" charset="0"/>
              </a:rPr>
              <a:t> elevation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Open Sans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5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Open Sans"/>
              <a:cs typeface="Arial" pitchFamily="34" charset="0"/>
            </a:endParaRPr>
          </a:p>
        </p:txBody>
      </p:sp>
      <p:pic>
        <p:nvPicPr>
          <p:cNvPr id="1026" name="Picture 2" descr="http://www.dfcworld.com/images2015/icon-fe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819400"/>
            <a:ext cx="1190625" cy="1200150"/>
          </a:xfrm>
          <a:prstGeom prst="rect">
            <a:avLst/>
          </a:prstGeom>
          <a:noFill/>
        </p:spPr>
      </p:pic>
      <p:pic>
        <p:nvPicPr>
          <p:cNvPr id="1027" name="Picture 3" descr="http://www.dfcworld.com/images2015/icon-imagi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3200400"/>
            <a:ext cx="1190625" cy="1200150"/>
          </a:xfrm>
          <a:prstGeom prst="rect">
            <a:avLst/>
          </a:prstGeom>
          <a:noFill/>
        </p:spPr>
      </p:pic>
      <p:pic>
        <p:nvPicPr>
          <p:cNvPr id="1028" name="Picture 4" descr="http://www.dfcworld.com/images2015/icon-d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3581400"/>
            <a:ext cx="1190625" cy="1200150"/>
          </a:xfrm>
          <a:prstGeom prst="rect">
            <a:avLst/>
          </a:prstGeom>
          <a:noFill/>
        </p:spPr>
      </p:pic>
      <p:pic>
        <p:nvPicPr>
          <p:cNvPr id="1029" name="Picture 5" descr="http://www.dfcworld.com/images2015/icon-shar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4114800"/>
            <a:ext cx="1190625" cy="12001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09600" y="41910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FEEL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590800" y="44958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IMAGINE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0" y="4800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54102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SHARE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TARGET AUDIENCE FOR SEVA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SELF 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0070C0"/>
                </a:solidFill>
              </a:rPr>
              <a:t>SOCIETY</a:t>
            </a:r>
          </a:p>
          <a:p>
            <a:pPr algn="ctr">
              <a:buNone/>
            </a:pP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COMMUNITY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00B050"/>
                </a:solidFill>
              </a:rPr>
              <a:t>ENVIRONMENT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323</TotalTime>
  <Words>432</Words>
  <Application>Microsoft Office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</vt:lpstr>
      <vt:lpstr>Constantia</vt:lpstr>
      <vt:lpstr>Open Sans</vt:lpstr>
      <vt:lpstr>Times New Roman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TARGET AUDIENCE FOR SEVA</vt:lpstr>
      <vt:lpstr>PROCESS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CAN  LETS DESIGN FOR CHANGE</dc:title>
  <dc:creator>nishma</dc:creator>
  <cp:lastModifiedBy>HP</cp:lastModifiedBy>
  <cp:revision>37</cp:revision>
  <dcterms:created xsi:type="dcterms:W3CDTF">2016-01-25T16:15:11Z</dcterms:created>
  <dcterms:modified xsi:type="dcterms:W3CDTF">2024-03-11T10:57:52Z</dcterms:modified>
</cp:coreProperties>
</file>